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5" r:id="rId4"/>
    <p:sldId id="296" r:id="rId5"/>
    <p:sldId id="272" r:id="rId6"/>
    <p:sldId id="267" r:id="rId7"/>
    <p:sldId id="291" r:id="rId8"/>
    <p:sldId id="292" r:id="rId9"/>
    <p:sldId id="293" r:id="rId10"/>
    <p:sldId id="294" r:id="rId11"/>
    <p:sldId id="297" r:id="rId12"/>
  </p:sldIdLst>
  <p:sldSz cx="9144000" cy="6858000" type="screen4x3"/>
  <p:notesSz cx="6735763" cy="9799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6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8266-0ABB-4E51-A36F-CAFB1E5DD0CD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D06F-60B5-452C-A147-2F3F4D1ABEC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D06F-60B5-452C-A147-2F3F4D1ABEC2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uk-UA" sz="4400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22.7.15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50A884-BCCC-42A6-A062-14D9B0D1DACB}" type="slidenum">
              <a:rPr lang="ru-RU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928800" y="357120"/>
            <a:ext cx="7714800" cy="1428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214942" y="3000372"/>
            <a:ext cx="2399778" cy="5708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842337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12B62D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12B62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rgbClr val="12B6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2B62D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uk-UA" sz="2400" dirty="0">
              <a:solidFill>
                <a:srgbClr val="12B6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НЕЦУ\Проекти та гранти\CLEEN doc set\Емблеми\Знак с Текст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2000232" cy="593690"/>
          </a:xfrm>
          <a:prstGeom prst="rect">
            <a:avLst/>
          </a:prstGeom>
          <a:noFill/>
        </p:spPr>
      </p:pic>
      <p:pic>
        <p:nvPicPr>
          <p:cNvPr id="7" name="Рисунок 6" descr="CL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274244" cy="785818"/>
          </a:xfrm>
          <a:prstGeom prst="rect">
            <a:avLst/>
          </a:prstGeom>
        </p:spPr>
      </p:pic>
      <p:pic>
        <p:nvPicPr>
          <p:cNvPr id="8" name="Picture 2" descr="D:\НЕЦУ\Проекти та гранти\CLEEN doc set\Емблеми\Копия _publicpolt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1214446" cy="161833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772040" cy="14695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12B62D"/>
                </a:solidFill>
              </a:rPr>
              <a:t>«Енергобезпека – запорука сталого розвитку Полтавщини»</a:t>
            </a:r>
            <a:r>
              <a:rPr lang="ru-RU" sz="3200" b="1" dirty="0" smtClean="0">
                <a:solidFill>
                  <a:srgbClr val="12B6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2B62D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rgbClr val="12B62D"/>
              </a:solidFill>
            </a:endParaRPr>
          </a:p>
        </p:txBody>
      </p:sp>
      <p:pic>
        <p:nvPicPr>
          <p:cNvPr id="1026" name="Picture 2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500570"/>
            <a:ext cx="1120778" cy="5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НЕЦУ-Полта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267077"/>
            <a:ext cx="571504" cy="9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63991_1589797067938928_6188262060010850101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35769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9961638_448295618888095_8483502330802441475_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4714884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19248082_1011643802305103_7040208020046843210_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214818"/>
            <a:ext cx="947741" cy="9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НЕЦУ\Проекти та гранти\CLEEN doc set\Емблеми\link-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0"/>
            <a:ext cx="1000132" cy="123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29230" cy="857256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12B62D"/>
                </a:solidFill>
              </a:rPr>
              <a:t>Друк </a:t>
            </a:r>
            <a:r>
              <a:rPr lang="uk-UA" sz="2800" b="1" dirty="0" smtClean="0">
                <a:solidFill>
                  <a:srgbClr val="12B62D"/>
                </a:solidFill>
              </a:rPr>
              <a:t>посібників, </a:t>
            </a:r>
            <a:r>
              <a:rPr lang="uk-UA" sz="2800" b="1" dirty="0" err="1" smtClean="0">
                <a:solidFill>
                  <a:srgbClr val="12B62D"/>
                </a:solidFill>
              </a:rPr>
              <a:t>брошюр</a:t>
            </a:r>
            <a:r>
              <a:rPr lang="uk-UA" sz="2800" b="1" dirty="0" smtClean="0">
                <a:solidFill>
                  <a:srgbClr val="12B62D"/>
                </a:solidFill>
              </a:rPr>
              <a:t> , буклетів</a:t>
            </a:r>
            <a:r>
              <a:rPr lang="uk-UA" sz="2800" b="1" dirty="0">
                <a:solidFill>
                  <a:srgbClr val="12B62D"/>
                </a:solidFill>
              </a:rPr>
              <a:t>, </a:t>
            </a:r>
            <a:r>
              <a:rPr lang="uk-UA" sz="2800" b="1" dirty="0" err="1" smtClean="0">
                <a:solidFill>
                  <a:srgbClr val="12B62D"/>
                </a:solidFill>
              </a:rPr>
              <a:t>флаєрів</a:t>
            </a:r>
            <a:r>
              <a:rPr lang="uk-UA" sz="2800" b="1" dirty="0">
                <a:solidFill>
                  <a:srgbClr val="12B62D"/>
                </a:solidFill>
              </a:rPr>
              <a:t>.</a:t>
            </a:r>
          </a:p>
        </p:txBody>
      </p:sp>
      <p:pic>
        <p:nvPicPr>
          <p:cNvPr id="3073" name="Picture 1" descr="P1210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848099" cy="289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P122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4286280" cy="28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1220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14818"/>
            <a:ext cx="3143272" cy="23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1220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9245" y="4214818"/>
            <a:ext cx="318475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272677"/>
            <a:ext cx="27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10 000 </a:t>
            </a:r>
            <a:r>
              <a:rPr lang="uk-UA" sz="1600" dirty="0" err="1" smtClean="0"/>
              <a:t>екз</a:t>
            </a:r>
            <a:r>
              <a:rPr lang="uk-UA" sz="1600" dirty="0" smtClean="0"/>
              <a:t>. - навчальної та інформаційної  продукції,  надруковано, яка розповсюджена  в  більше,  ніж  30  містах та громадах регіону.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642910" y="571480"/>
            <a:ext cx="7715304" cy="4429156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</a:rPr>
              <a:t>Запрошуємо</a:t>
            </a: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</a:rPr>
              <a:t>державні та органи місцевого самоврядування,</a:t>
            </a:r>
            <a:r>
              <a:rPr kumimoji="0" lang="uk-UA" sz="3600" b="1" i="0" u="none" strike="noStrike" kern="0" cap="none" spc="0" normalizeH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</a:rPr>
              <a:t> 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</a:rPr>
              <a:t>громадські організації </a:t>
            </a:r>
            <a:r>
              <a:rPr lang="uk-UA" sz="3600" b="1" kern="0" dirty="0" smtClean="0">
                <a:solidFill>
                  <a:srgbClr val="12B62D"/>
                </a:solidFill>
              </a:rPr>
              <a:t>до співпраці та участі в спільних проектах з енергетичної безпеки. </a:t>
            </a:r>
            <a:endParaRPr kumimoji="0" lang="uk-UA" sz="3600" b="1" i="0" u="none" strike="noStrike" kern="0" cap="none" spc="0" normalizeH="0" baseline="0" noProof="0" dirty="0" smtClean="0">
              <a:ln>
                <a:noFill/>
              </a:ln>
              <a:solidFill>
                <a:srgbClr val="12B62D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3" descr="D:\НЕЦУ\Проекти та гранти\CLEEN doc set\Емблеми\Знак с Текст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357826"/>
            <a:ext cx="1973861" cy="585863"/>
          </a:xfrm>
          <a:prstGeom prst="rect">
            <a:avLst/>
          </a:prstGeom>
          <a:noFill/>
        </p:spPr>
      </p:pic>
      <p:pic>
        <p:nvPicPr>
          <p:cNvPr id="9" name="Picture 2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286388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НЕЦУ-Полта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55772"/>
            <a:ext cx="714380" cy="115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63991_1589797067938928_6188262060010850101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14351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19248082_1011643802305103_7040208020046843210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7207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19961638_448295618888095_8483502330802441475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429264"/>
            <a:ext cx="127905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500034" y="1571612"/>
            <a:ext cx="8072462" cy="4357718"/>
          </a:xfrm>
        </p:spPr>
        <p:txBody>
          <a:bodyPr/>
          <a:lstStyle/>
          <a:p>
            <a:pPr marL="342900" indent="12700" algn="ctr">
              <a:lnSpc>
                <a:spcPct val="150000"/>
              </a:lnSpc>
            </a:pPr>
            <a:r>
              <a:rPr lang="uk-UA" sz="2600" b="1" dirty="0" smtClean="0"/>
              <a:t>В Полтавській області учасниками проекту створена </a:t>
            </a:r>
            <a:r>
              <a:rPr lang="uk-UA" sz="2600" b="1" dirty="0"/>
              <a:t>інформаційно-методологічна </a:t>
            </a:r>
            <a:r>
              <a:rPr lang="uk-UA" sz="2600" b="1" dirty="0" smtClean="0"/>
              <a:t>платформа громадських організацій. </a:t>
            </a:r>
            <a:endParaRPr lang="en-US" sz="2600" b="1" dirty="0" smtClean="0"/>
          </a:p>
          <a:p>
            <a:pPr marL="342900" indent="12700" algn="ctr">
              <a:lnSpc>
                <a:spcPct val="150000"/>
              </a:lnSpc>
            </a:pPr>
            <a:endParaRPr lang="uk-UA" sz="2600" b="1" dirty="0" smtClean="0"/>
          </a:p>
          <a:p>
            <a:pPr marL="342900" indent="12700" algn="ctr">
              <a:lnSpc>
                <a:spcPct val="150000"/>
              </a:lnSpc>
            </a:pPr>
            <a:r>
              <a:rPr lang="uk-UA" sz="2600" b="1" dirty="0" smtClean="0"/>
              <a:t> Їх діяльність </a:t>
            </a:r>
            <a:r>
              <a:rPr lang="uk-UA" sz="2600" b="1" dirty="0"/>
              <a:t>направлена на  підвищення спроможності місцевих громад у сталому енергетичному розвитку</a:t>
            </a:r>
            <a:r>
              <a:rPr lang="uk-UA" sz="2600" b="1" dirty="0" smtClean="0"/>
              <a:t>,  </a:t>
            </a:r>
            <a:r>
              <a:rPr lang="uk-UA" sz="2600" b="1" dirty="0" err="1" smtClean="0"/>
              <a:t>енергонезалежності</a:t>
            </a:r>
            <a:r>
              <a:rPr lang="uk-UA" sz="2600" b="1" dirty="0" smtClean="0"/>
              <a:t> </a:t>
            </a:r>
            <a:r>
              <a:rPr lang="uk-UA" sz="2600" b="1" dirty="0"/>
              <a:t>та енергетичній безпеці.</a:t>
            </a:r>
            <a:endParaRPr lang="uk-UA" sz="2600" b="1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00013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12B62D"/>
                </a:solidFill>
              </a:rPr>
              <a:t>Досягнуті мета та завдання проекту </a:t>
            </a:r>
            <a:br>
              <a:rPr lang="uk-UA" sz="3600" b="1" dirty="0" smtClean="0">
                <a:solidFill>
                  <a:srgbClr val="12B62D"/>
                </a:solidFill>
              </a:rPr>
            </a:br>
            <a:endParaRPr lang="uk-UA" b="1" dirty="0">
              <a:solidFill>
                <a:srgbClr val="12B6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:\НЕЦУ\Проекти та гранти\Обласний конкурс 2\300px-Poltava_region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179522" cy="5087806"/>
          </a:xfrm>
          <a:prstGeom prst="rect">
            <a:avLst/>
          </a:prstGeom>
          <a:noFill/>
        </p:spPr>
      </p:pic>
      <p:pic>
        <p:nvPicPr>
          <p:cNvPr id="7" name="Picture 2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1120778" cy="5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НЕЦУ-Полта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29132"/>
            <a:ext cx="571504" cy="9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63991_1589797067938928_6188262060010850101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8599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19248082_1011643802305103_7040208020046843210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785926"/>
            <a:ext cx="733427" cy="73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9961638_448295618888095_8483502330802441475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571744"/>
            <a:ext cx="103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00826" y="4643446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Суспільний проект «</a:t>
            </a:r>
            <a:r>
              <a:rPr lang="uk-UA" b="1" dirty="0" err="1" smtClean="0"/>
              <a:t>Еколтава</a:t>
            </a:r>
            <a:r>
              <a:rPr lang="uk-UA" b="1" dirty="0" smtClean="0"/>
              <a:t>» </a:t>
            </a:r>
          </a:p>
          <a:p>
            <a:r>
              <a:rPr lang="uk-UA" b="1" dirty="0" smtClean="0"/>
              <a:t>м. Полтава 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Товариство охорони природи м. Кременчука</a:t>
            </a:r>
            <a:endParaRPr lang="uk-UA" b="1" dirty="0"/>
          </a:p>
        </p:txBody>
      </p:sp>
      <p:pic>
        <p:nvPicPr>
          <p:cNvPr id="29700" name="Picture 4" descr="D:\НЕЦУ\Проекти та гранти\CLEEN doc set\Емблеми\Зна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429132"/>
            <a:ext cx="654100" cy="841374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4282" y="5643578"/>
            <a:ext cx="47149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Полтавський відокремлений підрозділ Національного екологічного центру України.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м. Кременчук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00108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Енергетична агенція «Альтернатива» </a:t>
            </a:r>
          </a:p>
          <a:p>
            <a:r>
              <a:rPr lang="uk-UA" b="1" dirty="0" smtClean="0"/>
              <a:t>м. Лубни</a:t>
            </a:r>
            <a:endParaRPr lang="uk-UA" b="1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2143116"/>
            <a:ext cx="3143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Регіональний розвиток економічних досліджень та підтримки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бізнесу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atin typeface="Arial" pitchFamily="34" charset="0"/>
              </a:rPr>
              <a:t>м. Лубни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72230" y="1000108"/>
            <a:ext cx="30717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Диканська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районна екологічна дитяча громадська організація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«Зелене серце»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смт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Диканька</a:t>
            </a:r>
          </a:p>
        </p:txBody>
      </p: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00013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12B62D"/>
                </a:solidFill>
              </a:rPr>
              <a:t>Учасники проекту </a:t>
            </a:r>
            <a:br>
              <a:rPr lang="uk-UA" sz="3600" b="1" dirty="0" smtClean="0">
                <a:solidFill>
                  <a:srgbClr val="12B62D"/>
                </a:solidFill>
              </a:rPr>
            </a:br>
            <a:endParaRPr lang="uk-UA" b="1" dirty="0">
              <a:solidFill>
                <a:srgbClr val="12B6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928694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12B62D"/>
                </a:solidFill>
              </a:rPr>
              <a:t>Результати проекту:</a:t>
            </a:r>
            <a:endParaRPr lang="uk-UA" sz="3600" b="1" dirty="0">
              <a:solidFill>
                <a:srgbClr val="12B62D"/>
              </a:solidFill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/>
          </p:nvPr>
        </p:nvSpPr>
        <p:spPr>
          <a:xfrm>
            <a:off x="428596" y="1357298"/>
            <a:ext cx="8286808" cy="521497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uk-UA" sz="2000" dirty="0" smtClean="0"/>
              <a:t>   Представники громадських організацій та </a:t>
            </a:r>
            <a:r>
              <a:rPr lang="uk-UA" sz="2000" dirty="0" err="1" smtClean="0"/>
              <a:t>ініциатив</a:t>
            </a:r>
            <a:r>
              <a:rPr lang="uk-UA" sz="2000" dirty="0" smtClean="0"/>
              <a:t>  </a:t>
            </a:r>
            <a:r>
              <a:rPr lang="uk-UA" sz="2000" dirty="0"/>
              <a:t>отримали знання, навички та спроможні проводити заходи в сфері </a:t>
            </a:r>
            <a:r>
              <a:rPr lang="uk-UA" sz="2000" dirty="0" smtClean="0"/>
              <a:t>енергозбереження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0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000" dirty="0" smtClean="0"/>
              <a:t>   Відповідальні </a:t>
            </a:r>
            <a:r>
              <a:rPr lang="uk-UA" sz="2000" dirty="0"/>
              <a:t>особи бюджетних закладів мають знання та  навички з </a:t>
            </a:r>
            <a:r>
              <a:rPr lang="uk-UA" sz="2000" dirty="0" err="1"/>
              <a:t>енергоменеджменту</a:t>
            </a:r>
            <a:r>
              <a:rPr lang="uk-UA" sz="2000" dirty="0"/>
              <a:t> та впровадженню енергозберігаючих технологій</a:t>
            </a:r>
            <a:r>
              <a:rPr lang="uk-UA" sz="2000" dirty="0" smtClean="0"/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000" dirty="0" smtClean="0"/>
              <a:t>  Керівники </a:t>
            </a:r>
            <a:r>
              <a:rPr lang="uk-UA" sz="2000" dirty="0"/>
              <a:t>ОМС ознайомлені з проблемами з енергобезпеки та шляхами їх </a:t>
            </a:r>
            <a:r>
              <a:rPr lang="uk-UA" sz="2000" dirty="0" smtClean="0"/>
              <a:t>вирішення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000" dirty="0"/>
              <a:t> </a:t>
            </a:r>
            <a:r>
              <a:rPr lang="uk-UA" sz="2000" dirty="0" smtClean="0"/>
              <a:t> </a:t>
            </a:r>
            <a:r>
              <a:rPr lang="uk-UA" sz="2000" dirty="0"/>
              <a:t>Населення регіону ознайомлене з альтернативними джерелами енергії та їх </a:t>
            </a:r>
            <a:r>
              <a:rPr lang="uk-UA" sz="2000" dirty="0" smtClean="0"/>
              <a:t>застосуванням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000" dirty="0" smtClean="0"/>
              <a:t>   Школярі </a:t>
            </a:r>
            <a:r>
              <a:rPr lang="uk-UA" sz="2000" dirty="0"/>
              <a:t>ознайомлені з правилами енергозбереження та мають відповідні навички</a:t>
            </a:r>
            <a:endParaRPr lang="uk-UA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20476210_1498977456829644_3780602506822653992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2"/>
            <a:ext cx="2643206" cy="22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2B62D"/>
                </a:solidFill>
                <a:effectLst/>
                <a:uLnTx/>
                <a:uFillTx/>
                <a:latin typeface="+mn-lt"/>
              </a:rPr>
              <a:t>С</a:t>
            </a:r>
            <a:r>
              <a:rPr lang="uk-UA" sz="2400" b="1" dirty="0" err="1" smtClean="0">
                <a:solidFill>
                  <a:srgbClr val="12B62D"/>
                </a:solidFill>
              </a:rPr>
              <a:t>емінар-тренінг</a:t>
            </a:r>
            <a:r>
              <a:rPr lang="uk-UA" sz="2400" b="1" dirty="0" smtClean="0">
                <a:solidFill>
                  <a:srgbClr val="12B62D"/>
                </a:solidFill>
              </a:rPr>
              <a:t>  для громадських організацій та ініціатив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12B62D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337" name="Picture 1" descr="_DSC5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89574"/>
            <a:ext cx="3428992" cy="22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0368763_2032249377004141_7765061240258708324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14620"/>
            <a:ext cx="4857784" cy="27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_DSC6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2996"/>
            <a:ext cx="4000851" cy="26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214282" y="1000108"/>
            <a:ext cx="5214974" cy="25717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28 представників  ГО пройшли навчання на тренінгу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2  ГО  взяли участь у міжнародному</a:t>
            </a:r>
            <a:r>
              <a:rPr kumimoji="0" lang="uk-U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проекті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CLEEN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 та отримали по 1 тис.</a:t>
            </a:r>
            <a:r>
              <a:rPr kumimoji="0" lang="uk-U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 євро на заходи та орг. розвиток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</a:rPr>
              <a:t>6 ГО співпрацюють з ОМС в сфері енергозбереження</a:t>
            </a: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040" cy="71438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12B62D"/>
                </a:solidFill>
              </a:rPr>
              <a:t/>
            </a:r>
            <a:br>
              <a:rPr lang="uk-UA" sz="2400" dirty="0" smtClean="0">
                <a:solidFill>
                  <a:srgbClr val="12B62D"/>
                </a:solidFill>
              </a:rPr>
            </a:br>
            <a:r>
              <a:rPr lang="uk-UA" sz="2400" b="1" dirty="0"/>
              <a:t> </a:t>
            </a:r>
            <a:r>
              <a:rPr lang="uk-UA" sz="2400" b="1" dirty="0" smtClean="0">
                <a:solidFill>
                  <a:srgbClr val="12B62D"/>
                </a:solidFill>
              </a:rPr>
              <a:t>Навчальні тренінги, семінари, форуми</a:t>
            </a:r>
            <a:endParaRPr lang="uk-UA" sz="2400" b="1" dirty="0">
              <a:solidFill>
                <a:srgbClr val="12B62D"/>
              </a:solidFill>
            </a:endParaRPr>
          </a:p>
        </p:txBody>
      </p:sp>
      <p:pic>
        <p:nvPicPr>
          <p:cNvPr id="13317" name="Picture 5" descr="23269901_1397686393682468_1076628433_o — коп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61690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Photo 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3"/>
            <a:ext cx="272266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C05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857620" cy="289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SC_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86322"/>
            <a:ext cx="308734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PA2402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603446"/>
            <a:ext cx="2571768" cy="32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857232"/>
            <a:ext cx="53578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5 семінарів, 1 форум, 3 тренінги проведено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185 осіб пройшло навчання 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380 комплектів видано навчальних матеріалів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040" cy="71438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12B62D"/>
                </a:solidFill>
              </a:rPr>
              <a:t/>
            </a:r>
            <a:br>
              <a:rPr lang="uk-UA" sz="2400" dirty="0" smtClean="0">
                <a:solidFill>
                  <a:srgbClr val="12B62D"/>
                </a:solidFill>
              </a:rPr>
            </a:br>
            <a:r>
              <a:rPr lang="uk-UA" sz="2400" dirty="0"/>
              <a:t> </a:t>
            </a:r>
            <a:r>
              <a:rPr lang="uk-UA" sz="2000" b="1" dirty="0">
                <a:solidFill>
                  <a:srgbClr val="12B62D"/>
                </a:solidFill>
              </a:rPr>
              <a:t>Організація та проведення конференцій з енергобезпеки, енергозбереження, екології та сталого розвитку</a:t>
            </a:r>
          </a:p>
        </p:txBody>
      </p:sp>
      <p:pic>
        <p:nvPicPr>
          <p:cNvPr id="12290" name="Picture 2" descr="DSC_0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50" y="3373437"/>
            <a:ext cx="61785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20171019_125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929222" cy="27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1357298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 конференції проведено</a:t>
            </a:r>
          </a:p>
          <a:p>
            <a:endParaRPr lang="uk-UA" dirty="0" smtClean="0"/>
          </a:p>
          <a:p>
            <a:r>
              <a:rPr lang="uk-UA" dirty="0" smtClean="0"/>
              <a:t>85 представників ОТГ та міст прийняло участь у заходах</a:t>
            </a:r>
            <a:endParaRPr lang="uk-UA" dirty="0"/>
          </a:p>
        </p:txBody>
      </p:sp>
      <p:pic>
        <p:nvPicPr>
          <p:cNvPr id="6" name="Picture 4" descr="P1220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516397" cy="18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040" cy="71438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12B62D"/>
                </a:solidFill>
              </a:rPr>
              <a:t/>
            </a:r>
            <a:br>
              <a:rPr lang="uk-UA" sz="2400" dirty="0" smtClean="0">
                <a:solidFill>
                  <a:srgbClr val="12B62D"/>
                </a:solidFill>
              </a:rPr>
            </a:br>
            <a:r>
              <a:rPr lang="uk-UA" sz="2400" b="1" dirty="0">
                <a:solidFill>
                  <a:srgbClr val="12B62D"/>
                </a:solidFill>
              </a:rPr>
              <a:t> </a:t>
            </a:r>
            <a:r>
              <a:rPr lang="uk-UA" sz="2400" b="1" dirty="0" smtClean="0">
                <a:solidFill>
                  <a:srgbClr val="12B62D"/>
                </a:solidFill>
              </a:rPr>
              <a:t>Інформаційні акції </a:t>
            </a:r>
            <a:r>
              <a:rPr lang="uk-UA" sz="2400" b="1" dirty="0">
                <a:solidFill>
                  <a:srgbClr val="12B62D"/>
                </a:solidFill>
              </a:rPr>
              <a:t>з популяризації альтернативних джерел енергії</a:t>
            </a:r>
          </a:p>
        </p:txBody>
      </p:sp>
      <p:pic>
        <p:nvPicPr>
          <p:cNvPr id="11266" name="Picture 2" descr="Зіньків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4233452"/>
            <a:ext cx="3929059" cy="26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Лубни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75734"/>
            <a:ext cx="5072066" cy="33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ременч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30" y="1142984"/>
            <a:ext cx="4643470" cy="30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357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в  6  містах області   проведено  інформаційні акції, в яких </a:t>
            </a:r>
          </a:p>
          <a:p>
            <a:r>
              <a:rPr lang="uk-UA" dirty="0" smtClean="0"/>
              <a:t> не менше 600  осіб - ознайомлено з  альтернативними  джерелами енергії, енергозбереженням в побуті та роздільним збором сміття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85728"/>
            <a:ext cx="8129230" cy="7858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12B62D"/>
                </a:solidFill>
              </a:rPr>
              <a:t>Виховні та навчально-методичні заходи в школах області по темі  «Енергозбереження в моєму домі» 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</a:b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41" name="Picture 1" descr="26142807_1978323932407877_459903020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387" y="3756025"/>
            <a:ext cx="553561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Диканська ЗОШ енергопатру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09771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Велика Рудка Позакласний захі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524011" cy="26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285860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34  -  проведено заходів</a:t>
            </a:r>
            <a:br>
              <a:rPr lang="uk-UA" dirty="0" smtClean="0"/>
            </a:br>
            <a:r>
              <a:rPr lang="uk-UA" dirty="0" smtClean="0"/>
              <a:t>  50  -  </a:t>
            </a:r>
            <a:r>
              <a:rPr lang="uk-UA" dirty="0" err="1" smtClean="0"/>
              <a:t>екз</a:t>
            </a:r>
            <a:r>
              <a:rPr lang="uk-UA" dirty="0" smtClean="0"/>
              <a:t>.  видано навчальних та</a:t>
            </a:r>
          </a:p>
          <a:p>
            <a:r>
              <a:rPr lang="uk-UA" dirty="0" smtClean="0"/>
              <a:t>2000 - інформаційних матеріалів</a:t>
            </a:r>
          </a:p>
          <a:p>
            <a:r>
              <a:rPr lang="uk-UA" dirty="0" smtClean="0"/>
              <a:t>  800  - учнів прийняло участь в</a:t>
            </a:r>
          </a:p>
          <a:p>
            <a:r>
              <a:rPr lang="uk-UA" dirty="0" smtClean="0"/>
              <a:t>           заходах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336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«Енергобезпека – запорука сталого розвитку Полтавщини» </vt:lpstr>
      <vt:lpstr>Досягнуті мета та завдання проекту  </vt:lpstr>
      <vt:lpstr>Учасники проекту  </vt:lpstr>
      <vt:lpstr>Результати проекту:</vt:lpstr>
      <vt:lpstr>Слайд 5</vt:lpstr>
      <vt:lpstr>  Навчальні тренінги, семінари, форуми</vt:lpstr>
      <vt:lpstr>  Організація та проведення конференцій з енергобезпеки, енергозбереження, екології та сталого розвитку</vt:lpstr>
      <vt:lpstr>  Інформаційні акції з популяризації альтернативних джерел енергії</vt:lpstr>
      <vt:lpstr>Слайд 9</vt:lpstr>
      <vt:lpstr>Друк посібників, брошюр , буклетів, флаєрів.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Gapon</cp:lastModifiedBy>
  <cp:revision>119</cp:revision>
  <dcterms:modified xsi:type="dcterms:W3CDTF">2018-02-11T13:09:31Z</dcterms:modified>
</cp:coreProperties>
</file>